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9" r:id="rId13"/>
    <p:sldId id="290" r:id="rId14"/>
    <p:sldId id="291" r:id="rId15"/>
    <p:sldId id="292" r:id="rId16"/>
    <p:sldId id="267" r:id="rId17"/>
    <p:sldId id="268" r:id="rId18"/>
    <p:sldId id="269" r:id="rId19"/>
    <p:sldId id="271" r:id="rId20"/>
    <p:sldId id="270" r:id="rId21"/>
    <p:sldId id="288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custDataLst>
    <p:tags r:id="rId3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96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1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9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0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6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82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17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6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0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8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FABD0-498C-4622-98F8-81FFBDDC7C31}" type="datetimeFigureOut">
              <a:rPr lang="en-US" smtClean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93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More </a:t>
            </a:r>
            <a:r>
              <a:rPr lang="en-US" dirty="0" smtClean="0"/>
              <a:t>Python (Data Types and Arithmetic);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43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Python actually has </a:t>
            </a:r>
            <a:r>
              <a:rPr lang="en-US" i="1" dirty="0" smtClean="0"/>
              <a:t>two</a:t>
            </a:r>
            <a:r>
              <a:rPr lang="en-US" dirty="0" smtClean="0"/>
              <a:t> division operators, / and //.</a:t>
            </a:r>
          </a:p>
          <a:p>
            <a:r>
              <a:rPr lang="en-US" dirty="0" smtClean="0"/>
              <a:t>/ </a:t>
            </a:r>
            <a:r>
              <a:rPr lang="en-US" i="1" dirty="0" smtClean="0"/>
              <a:t>always</a:t>
            </a:r>
            <a:r>
              <a:rPr lang="en-US" dirty="0" smtClean="0"/>
              <a:t> gives a </a:t>
            </a:r>
            <a:r>
              <a:rPr lang="en-US" b="1" dirty="0" smtClean="0"/>
              <a:t>float</a:t>
            </a:r>
            <a:r>
              <a:rPr lang="en-US" dirty="0" smtClean="0"/>
              <a:t> no matter what type of operands it has.</a:t>
            </a:r>
          </a:p>
          <a:p>
            <a:pPr lvl="1"/>
            <a:r>
              <a:rPr lang="en-US" dirty="0" smtClean="0"/>
              <a:t>1 / 2 → 0.5</a:t>
            </a:r>
          </a:p>
          <a:p>
            <a:pPr lvl="1"/>
            <a:r>
              <a:rPr lang="en-US" dirty="0" smtClean="0"/>
              <a:t>6 / 3 → 3.0</a:t>
            </a:r>
          </a:p>
          <a:p>
            <a:pPr lvl="1"/>
            <a:r>
              <a:rPr lang="en-US" dirty="0" smtClean="0"/>
              <a:t>3.0 / 0.5 → 6.0</a:t>
            </a:r>
          </a:p>
          <a:p>
            <a:r>
              <a:rPr lang="en-US" dirty="0" smtClean="0"/>
              <a:t>// does </a:t>
            </a:r>
            <a:r>
              <a:rPr lang="en-US" b="1" dirty="0" smtClean="0"/>
              <a:t>floor division</a:t>
            </a:r>
            <a:r>
              <a:rPr lang="en-US" dirty="0" smtClean="0"/>
              <a:t>: rounds the answer down to a whole number.</a:t>
            </a:r>
          </a:p>
          <a:p>
            <a:pPr lvl="1"/>
            <a:r>
              <a:rPr lang="en-US" dirty="0" smtClean="0"/>
              <a:t>If both operands are integers, so is the result.</a:t>
            </a:r>
          </a:p>
          <a:p>
            <a:pPr lvl="2"/>
            <a:r>
              <a:rPr lang="en-US" dirty="0" smtClean="0"/>
              <a:t>22 // 7 → 3</a:t>
            </a:r>
          </a:p>
          <a:p>
            <a:pPr lvl="2"/>
            <a:r>
              <a:rPr lang="en-US" dirty="0" smtClean="0"/>
              <a:t>1 // 2 → 0</a:t>
            </a:r>
          </a:p>
          <a:p>
            <a:pPr lvl="1"/>
            <a:r>
              <a:rPr lang="en-US" dirty="0" smtClean="0"/>
              <a:t>If either operand is a float, so is the result.</a:t>
            </a:r>
          </a:p>
          <a:p>
            <a:pPr lvl="2"/>
            <a:r>
              <a:rPr lang="en-US" dirty="0" smtClean="0"/>
              <a:t>But it still has a </a:t>
            </a:r>
            <a:r>
              <a:rPr lang="en-US" b="1" dirty="0" smtClean="0"/>
              <a:t>whole-number</a:t>
            </a:r>
            <a:r>
              <a:rPr lang="en-US" dirty="0" smtClean="0"/>
              <a:t> value.</a:t>
            </a:r>
          </a:p>
          <a:p>
            <a:pPr lvl="2"/>
            <a:r>
              <a:rPr lang="en-US" dirty="0" smtClean="0"/>
              <a:t>22 // 7.0 → 3.0</a:t>
            </a:r>
          </a:p>
          <a:p>
            <a:pPr lvl="2"/>
            <a:r>
              <a:rPr lang="en-US" dirty="0" smtClean="0"/>
              <a:t>3.1 // 0.5 → 6.0</a:t>
            </a:r>
          </a:p>
          <a:p>
            <a:r>
              <a:rPr lang="en-US" dirty="0" smtClean="0"/>
              <a:t>With either operator, dividing by zero is a run-time error!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69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(modulo)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% operator (modulo or mod) finds the remainder of a division.</a:t>
            </a:r>
          </a:p>
          <a:p>
            <a:r>
              <a:rPr lang="en-US" dirty="0" smtClean="0"/>
              <a:t>Its possible results are between 0 (inclusive) and the right hand side operand (exclusive).  Example: for x % 3, the only results are 0, 1, or 2.</a:t>
            </a:r>
          </a:p>
          <a:p>
            <a:pPr lvl="1"/>
            <a:r>
              <a:rPr lang="en-US" dirty="0" smtClean="0"/>
              <a:t>6 % 3 → 0</a:t>
            </a:r>
          </a:p>
          <a:p>
            <a:pPr lvl="1"/>
            <a:r>
              <a:rPr lang="en-US" dirty="0" smtClean="0"/>
              <a:t>7 % 3 → 1</a:t>
            </a:r>
          </a:p>
          <a:p>
            <a:pPr lvl="1"/>
            <a:r>
              <a:rPr lang="en-US" dirty="0" smtClean="0"/>
              <a:t>8 % 3 → 2</a:t>
            </a:r>
          </a:p>
          <a:p>
            <a:pPr lvl="1"/>
            <a:r>
              <a:rPr lang="en-US" dirty="0" smtClean="0"/>
              <a:t>9 % 3 → 0</a:t>
            </a:r>
          </a:p>
          <a:p>
            <a:r>
              <a:rPr lang="en-US" dirty="0" smtClean="0"/>
              <a:t>Uses for modulo operator:</a:t>
            </a:r>
          </a:p>
          <a:p>
            <a:pPr lvl="1"/>
            <a:r>
              <a:rPr lang="en-US" dirty="0" smtClean="0"/>
              <a:t>Even/odd:  n is even if n % 2 is zero</a:t>
            </a:r>
          </a:p>
          <a:p>
            <a:pPr lvl="1"/>
            <a:r>
              <a:rPr lang="en-US" dirty="0" smtClean="0"/>
              <a:t>Picking off digits:  n % 10 is the last  (rightmost) digit of n</a:t>
            </a:r>
          </a:p>
          <a:p>
            <a:pPr lvl="1"/>
            <a:r>
              <a:rPr lang="en-US" dirty="0" smtClean="0"/>
              <a:t>“Clock arithmetic”</a:t>
            </a:r>
          </a:p>
          <a:p>
            <a:pPr lvl="2"/>
            <a:r>
              <a:rPr lang="en-US" dirty="0" smtClean="0"/>
              <a:t>Minutes are mod 60: 3:</a:t>
            </a:r>
            <a:r>
              <a:rPr lang="en-US" b="1" dirty="0" smtClean="0"/>
              <a:t>58</a:t>
            </a:r>
            <a:r>
              <a:rPr lang="en-US" dirty="0" smtClean="0"/>
              <a:t> + 15 minutes = 4:</a:t>
            </a:r>
            <a:r>
              <a:rPr lang="en-US" b="1" dirty="0" smtClean="0"/>
              <a:t>13</a:t>
            </a:r>
          </a:p>
          <a:p>
            <a:pPr lvl="2"/>
            <a:r>
              <a:rPr lang="en-US" dirty="0" smtClean="0"/>
              <a:t>Hours are mod 12:  10:00 + 4 hours = </a:t>
            </a:r>
            <a:r>
              <a:rPr lang="en-US" b="1" dirty="0" smtClean="0"/>
              <a:t>2:00 </a:t>
            </a:r>
          </a:p>
          <a:p>
            <a:r>
              <a:rPr lang="en-US" dirty="0" smtClean="0"/>
              <a:t>Python can do modulo on floats.</a:t>
            </a:r>
          </a:p>
          <a:p>
            <a:pPr lvl="1"/>
            <a:r>
              <a:rPr lang="en-US" dirty="0" smtClean="0"/>
              <a:t>5 % 2.4 → 0.2  (remainder after 2.4 goes into 5 two times, with remainder 0.2)</a:t>
            </a:r>
          </a:p>
          <a:p>
            <a:pPr lvl="1"/>
            <a:r>
              <a:rPr lang="en-US" dirty="0" smtClean="0"/>
              <a:t>But it is far, far more common with integers.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93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common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algebra it is perfectly normal to write things like “2x” or “4ac”.  The operator is implied.</a:t>
            </a:r>
          </a:p>
          <a:p>
            <a:pPr lvl="1"/>
            <a:r>
              <a:rPr lang="en-US" dirty="0" smtClean="0"/>
              <a:t>It’s multiplication!</a:t>
            </a:r>
          </a:p>
          <a:p>
            <a:r>
              <a:rPr lang="en-US" dirty="0" smtClean="0"/>
              <a:t>In Python this does not work at all.  Both of those expressions would be rejected as invalid identifiers, not as multiplied variables.</a:t>
            </a:r>
          </a:p>
          <a:p>
            <a:r>
              <a:rPr lang="en-US" dirty="0" smtClean="0"/>
              <a:t>You </a:t>
            </a:r>
            <a:r>
              <a:rPr lang="en-US" b="1" dirty="0" smtClean="0"/>
              <a:t>MUST </a:t>
            </a:r>
            <a:r>
              <a:rPr lang="en-US" dirty="0" smtClean="0"/>
              <a:t>put an asterisk * where you mean two things to be multiplied!  Even an expression like </a:t>
            </a:r>
            <a:r>
              <a:rPr lang="en-US" smtClean="0"/>
              <a:t>“2(a + c</a:t>
            </a:r>
            <a:r>
              <a:rPr lang="en-US" dirty="0" smtClean="0"/>
              <a:t>)”  will not work without an operator!</a:t>
            </a:r>
          </a:p>
          <a:p>
            <a:pPr marL="457200" lvl="1" indent="0">
              <a:buNone/>
            </a:pPr>
            <a:r>
              <a:rPr lang="en-US" dirty="0" smtClean="0"/>
              <a:t>You must write it as:  2 * (a + 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9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^ (caret)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lot of math books will use ^ to mean “raised to the power of” or sometimes, “times 10 to the power of”</a:t>
            </a:r>
          </a:p>
          <a:p>
            <a:r>
              <a:rPr lang="en-US" dirty="0" smtClean="0"/>
              <a:t>This is NOT the same as the ** operator in Python.</a:t>
            </a:r>
          </a:p>
          <a:p>
            <a:r>
              <a:rPr lang="en-US" dirty="0" smtClean="0"/>
              <a:t>The ^ operator in Python is a binary XOR operator, working on individual bits of a number.  Definitely does NOT do the same thing as **</a:t>
            </a:r>
          </a:p>
          <a:p>
            <a:r>
              <a:rPr lang="en-US" dirty="0" smtClean="0"/>
              <a:t>Thus, if you use an expression like 10^3, you get 9, not 1000!</a:t>
            </a:r>
          </a:p>
          <a:p>
            <a:r>
              <a:rPr lang="en-US" dirty="0" smtClean="0"/>
              <a:t>But because it is a valid operator in Python, you get no kind of warning or error message. </a:t>
            </a:r>
          </a:p>
          <a:p>
            <a:r>
              <a:rPr lang="en-US" dirty="0" smtClean="0"/>
              <a:t>Be aware!  Good test cases will check this!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2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One more numeric function, builtin – so you do NOT have to import math library to use it</a:t>
            </a:r>
          </a:p>
          <a:p>
            <a:r>
              <a:rPr lang="en-US" dirty="0" smtClean="0"/>
              <a:t>round has </a:t>
            </a:r>
            <a:r>
              <a:rPr lang="en-US" b="1" dirty="0" smtClean="0"/>
              <a:t>either</a:t>
            </a:r>
            <a:r>
              <a:rPr lang="en-US" dirty="0" smtClean="0"/>
              <a:t> one or two arguments</a:t>
            </a:r>
          </a:p>
          <a:p>
            <a:pPr lvl="1"/>
            <a:r>
              <a:rPr lang="en-US" dirty="0" smtClean="0"/>
              <a:t>If it has just ONE argument, it will round the argument to the nearest integer</a:t>
            </a:r>
          </a:p>
          <a:p>
            <a:pPr lvl="2"/>
            <a:r>
              <a:rPr lang="en-US" dirty="0" smtClean="0"/>
              <a:t>round(5.2)  → 5</a:t>
            </a:r>
          </a:p>
          <a:p>
            <a:pPr lvl="2"/>
            <a:r>
              <a:rPr lang="en-US" dirty="0" smtClean="0"/>
              <a:t>round (7.9) → 8</a:t>
            </a:r>
          </a:p>
          <a:p>
            <a:pPr lvl="1"/>
            <a:r>
              <a:rPr lang="en-US" dirty="0" smtClean="0"/>
              <a:t>If it has TWO arguments, the second one is the number of decimal places desired.  The first argument’s value will be rounded to that number of decimals </a:t>
            </a:r>
          </a:p>
          <a:p>
            <a:pPr lvl="2"/>
            <a:r>
              <a:rPr lang="en-US" dirty="0" smtClean="0"/>
              <a:t>round (</a:t>
            </a:r>
            <a:r>
              <a:rPr lang="en-US" dirty="0" err="1" smtClean="0"/>
              <a:t>math.pi</a:t>
            </a:r>
            <a:r>
              <a:rPr lang="en-US" dirty="0" smtClean="0"/>
              <a:t>, 2) → 3.14</a:t>
            </a:r>
          </a:p>
          <a:p>
            <a:pPr lvl="2"/>
            <a:r>
              <a:rPr lang="en-US" dirty="0" smtClean="0"/>
              <a:t>round (2.71818, 0) → 3.0</a:t>
            </a:r>
          </a:p>
          <a:p>
            <a:pPr lvl="2"/>
            <a:r>
              <a:rPr lang="en-US" dirty="0" smtClean="0"/>
              <a:t>round (12, -1) →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1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Precedence of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many, many operators in Python!  The few which we have seen are listed in priority order, from highest to lowest.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**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*, /, //, %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+, -</a:t>
            </a:r>
          </a:p>
          <a:p>
            <a:pPr marL="0" indent="0">
              <a:buNone/>
            </a:pPr>
            <a:r>
              <a:rPr lang="en-US" dirty="0" smtClean="0"/>
              <a:t>You should learn what each operator does semantically, what types of operands it works ON and what type or types it RETURNS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65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The data type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 smtClean="0"/>
              <a:t> represents </a:t>
            </a:r>
            <a:r>
              <a:rPr lang="en-US" b="1" dirty="0" smtClean="0"/>
              <a:t>boolean values.</a:t>
            </a:r>
          </a:p>
          <a:p>
            <a:r>
              <a:rPr lang="en-US" dirty="0" smtClean="0"/>
              <a:t>It is named after George Boole, English mathematician and logician. (his picture on next slide)</a:t>
            </a:r>
          </a:p>
          <a:p>
            <a:r>
              <a:rPr lang="en-US" dirty="0" smtClean="0"/>
              <a:t>Boolean values are the basis of computer circuits:  the course EE 280 uses this fact.</a:t>
            </a:r>
          </a:p>
          <a:p>
            <a:r>
              <a:rPr lang="en-US" dirty="0" smtClean="0"/>
              <a:t>The data type has exactly two values: True and False</a:t>
            </a:r>
          </a:p>
          <a:p>
            <a:pPr lvl="1"/>
            <a:r>
              <a:rPr lang="en-US" dirty="0" smtClean="0"/>
              <a:t>No quotes!  They are not strings.</a:t>
            </a:r>
          </a:p>
          <a:p>
            <a:pPr lvl="1"/>
            <a:r>
              <a:rPr lang="en-US" dirty="0" smtClean="0"/>
              <a:t>Case sensitive as usual:  capital T and F</a:t>
            </a:r>
          </a:p>
          <a:p>
            <a:r>
              <a:rPr lang="en-US" dirty="0" smtClean="0"/>
              <a:t>You can’t do arithmetic with the values</a:t>
            </a:r>
          </a:p>
          <a:p>
            <a:pPr lvl="1"/>
            <a:r>
              <a:rPr lang="en-US" dirty="0" smtClean="0"/>
              <a:t>The operators you DO use with them are </a:t>
            </a:r>
            <a:r>
              <a:rPr lang="en-US" b="1" dirty="0" smtClean="0"/>
              <a:t>and, or </a:t>
            </a:r>
            <a:r>
              <a:rPr lang="en-US" dirty="0" smtClean="0"/>
              <a:t>and </a:t>
            </a:r>
            <a:r>
              <a:rPr lang="en-US" b="1" dirty="0" smtClean="0"/>
              <a:t>not.</a:t>
            </a:r>
            <a:endParaRPr lang="en-US" dirty="0" smtClean="0"/>
          </a:p>
          <a:p>
            <a:pPr lvl="1"/>
            <a:r>
              <a:rPr lang="en-US" dirty="0" smtClean="0"/>
              <a:t>Most often used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statements.</a:t>
            </a:r>
          </a:p>
          <a:p>
            <a:pPr lvl="1"/>
            <a:r>
              <a:rPr lang="en-US" dirty="0" smtClean="0"/>
              <a:t>More on boolean operations in Chapter 4.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80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George Boole, inventor of Boolean </a:t>
            </a:r>
            <a:r>
              <a:rPr lang="en-US" dirty="0" smtClean="0"/>
              <a:t>Algebra (two-valued logic)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2267744"/>
            <a:ext cx="2381250" cy="3190875"/>
          </a:xfrm>
        </p:spPr>
      </p:pic>
    </p:spTree>
    <p:extLst>
      <p:ext uri="{BB962C8B-B14F-4D97-AF65-F5344CB8AC3E}">
        <p14:creationId xmlns:p14="http://schemas.microsoft.com/office/powerpoint/2010/main" val="148451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data type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 </a:t>
            </a:r>
            <a:r>
              <a:rPr lang="en-US" dirty="0" smtClean="0">
                <a:cs typeface="Courier New" panose="02070309020205020404" pitchFamily="49" charset="0"/>
              </a:rPr>
              <a:t>represents </a:t>
            </a:r>
            <a:r>
              <a:rPr lang="en-US" b="1" dirty="0" smtClean="0">
                <a:cs typeface="Courier New" panose="02070309020205020404" pitchFamily="49" charset="0"/>
              </a:rPr>
              <a:t>strings</a:t>
            </a:r>
            <a:r>
              <a:rPr lang="en-US" dirty="0" smtClean="0">
                <a:cs typeface="Courier New" panose="02070309020205020404" pitchFamily="49" charset="0"/>
              </a:rPr>
              <a:t>: sequences of characters.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Literal strings: a sequence of characters in single or double quotes.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‘hello’, “world”, “”   (empty string)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Use whichever quote isn’t in the string:</a:t>
            </a:r>
          </a:p>
          <a:p>
            <a:pPr lvl="2"/>
            <a:r>
              <a:rPr lang="en-US" sz="2900" dirty="0" smtClean="0">
                <a:cs typeface="Courier New" panose="02070309020205020404" pitchFamily="49" charset="0"/>
              </a:rPr>
              <a:t>‘some “quotes”’, “O’Conner”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Can perform some operations on strings:</a:t>
            </a:r>
          </a:p>
          <a:p>
            <a:pPr lvl="2"/>
            <a:r>
              <a:rPr lang="en-US" sz="2900" b="1" dirty="0" smtClean="0">
                <a:cs typeface="Courier New" panose="02070309020205020404" pitchFamily="49" charset="0"/>
              </a:rPr>
              <a:t>Concatenate</a:t>
            </a:r>
            <a:r>
              <a:rPr lang="en-US" sz="2900" dirty="0" smtClean="0">
                <a:cs typeface="Courier New" panose="02070309020205020404" pitchFamily="49" charset="0"/>
              </a:rPr>
              <a:t> (stick together) strings with a plus (+)</a:t>
            </a:r>
            <a:r>
              <a:rPr lang="en-US" sz="2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3"/>
            <a:r>
              <a:rPr lang="en-US" sz="2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greeting = “Hello, “ + name</a:t>
            </a:r>
          </a:p>
          <a:p>
            <a:pPr lvl="2"/>
            <a:r>
              <a:rPr lang="en-US" sz="2900" dirty="0" smtClean="0">
                <a:cs typeface="Courier New" panose="02070309020205020404" pitchFamily="49" charset="0"/>
              </a:rPr>
              <a:t>Repeat a string by “replicating” with an integer and a *:</a:t>
            </a:r>
          </a:p>
          <a:p>
            <a:pPr marL="1371600" lvl="3" indent="0">
              <a:buNone/>
            </a:pPr>
            <a:r>
              <a:rPr lang="en-US" sz="2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rating = ‘*’ * 4  </a:t>
            </a:r>
            <a:r>
              <a:rPr lang="en-US" sz="29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****</a:t>
            </a:r>
          </a:p>
          <a:p>
            <a:pPr marL="1371600" lvl="3" indent="0">
              <a:buNone/>
            </a:pPr>
            <a:r>
              <a:rPr lang="en-US" sz="2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bird = 2 * “do”   </a:t>
            </a:r>
            <a:r>
              <a:rPr lang="en-US" sz="29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dodo</a:t>
            </a:r>
            <a:endParaRPr lang="en-US" sz="29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Can refer to individual elements of strings with subscripts bird[0] is the letter “d”, bird[1] is the letter “o”, bird[2] is the letter “d” again</a:t>
            </a:r>
          </a:p>
        </p:txBody>
      </p:sp>
    </p:spTree>
    <p:extLst>
      <p:ext uri="{BB962C8B-B14F-4D97-AF65-F5344CB8AC3E}">
        <p14:creationId xmlns:p14="http://schemas.microsoft.com/office/powerpoint/2010/main" val="44595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Escaped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 smtClean="0">
                <a:cs typeface="Courier New" panose="02070309020205020404" pitchFamily="49" charset="0"/>
              </a:rPr>
              <a:t>If you have to include a single quote character in a string that is delimited by single quotes, </a:t>
            </a:r>
            <a:r>
              <a:rPr lang="en-US" b="1" dirty="0" smtClean="0">
                <a:cs typeface="Courier New" panose="02070309020205020404" pitchFamily="49" charset="0"/>
              </a:rPr>
              <a:t>escape</a:t>
            </a:r>
            <a:r>
              <a:rPr lang="en-US" dirty="0" smtClean="0">
                <a:cs typeface="Courier New" panose="02070309020205020404" pitchFamily="49" charset="0"/>
              </a:rPr>
              <a:t> it using a backslash: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sg = ‘the word “don\’t” is 5 chars long’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You have to escape backslashes, too: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Folder = “C:\\Python 3.4”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There are some special characters which are useful in strings:  tab “\t” and newline “\n”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All escaped characters are actually ONE character each, even though they are written with two (counting the backslash). Example:  “\n\n\n” contains THREE characters.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escape character “\” says to Python, “treat the next symbol specially, not in the normal way”.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46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dirty="0" smtClean="0"/>
              <a:t>statement</a:t>
            </a:r>
            <a:r>
              <a:rPr lang="en-US" dirty="0" smtClean="0"/>
              <a:t> is the smallest unit of code that can be executed on its own.</a:t>
            </a:r>
          </a:p>
          <a:p>
            <a:r>
              <a:rPr lang="en-US" dirty="0" smtClean="0"/>
              <a:t>So far we’ve seen:</a:t>
            </a:r>
          </a:p>
          <a:p>
            <a:pPr lvl="1"/>
            <a:r>
              <a:rPr lang="en-US" dirty="0" smtClean="0"/>
              <a:t>Assignment:  sum = first + second</a:t>
            </a:r>
          </a:p>
          <a:p>
            <a:pPr lvl="1"/>
            <a:r>
              <a:rPr lang="en-US" dirty="0" smtClean="0"/>
              <a:t>Function call:  print(“hi”)     # doesn’t return a useful value</a:t>
            </a:r>
          </a:p>
          <a:p>
            <a:pPr lvl="1"/>
            <a:r>
              <a:rPr lang="en-US" dirty="0" smtClean="0"/>
              <a:t>Usually one line</a:t>
            </a:r>
          </a:p>
          <a:p>
            <a:r>
              <a:rPr lang="en-US" b="1" dirty="0" smtClean="0"/>
              <a:t>Compound statements</a:t>
            </a:r>
            <a:r>
              <a:rPr lang="en-US" dirty="0" smtClean="0"/>
              <a:t> are bigger.</a:t>
            </a:r>
          </a:p>
          <a:p>
            <a:pPr lvl="1"/>
            <a:r>
              <a:rPr lang="en-US" dirty="0" smtClean="0"/>
              <a:t>def, for, if, etc.</a:t>
            </a:r>
          </a:p>
          <a:p>
            <a:pPr lvl="1"/>
            <a:r>
              <a:rPr lang="en-US" dirty="0" smtClean="0"/>
              <a:t>We’ll see more of these in the next few weeks.</a:t>
            </a:r>
          </a:p>
          <a:p>
            <a:r>
              <a:rPr lang="en-US" dirty="0" smtClean="0"/>
              <a:t>Comments are not statements; they aren’t executed.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7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between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Converting between data types is also called </a:t>
            </a:r>
            <a:r>
              <a:rPr lang="en-US" sz="1800" b="1" dirty="0" smtClean="0"/>
              <a:t>type casting.</a:t>
            </a:r>
            <a:endParaRPr lang="en-US" sz="1800" dirty="0" smtClean="0"/>
          </a:p>
          <a:p>
            <a:r>
              <a:rPr lang="en-US" sz="1800" dirty="0" smtClean="0"/>
              <a:t>Write the name of the type you are converting to, then, in parentheses, the expression to convert.</a:t>
            </a:r>
          </a:p>
          <a:p>
            <a:pPr lvl="1"/>
            <a:r>
              <a:rPr lang="en-US" sz="1800" dirty="0" smtClean="0"/>
              <a:t>float(2) → 2.0</a:t>
            </a:r>
          </a:p>
          <a:p>
            <a:pPr lvl="1"/>
            <a:r>
              <a:rPr lang="en-US" sz="1800" dirty="0" smtClean="0"/>
              <a:t>int (3.14) → 3</a:t>
            </a:r>
          </a:p>
          <a:p>
            <a:pPr lvl="1"/>
            <a:r>
              <a:rPr lang="en-US" sz="1800" dirty="0" smtClean="0"/>
              <a:t>str(1.2e3) → “1200.0”</a:t>
            </a:r>
          </a:p>
          <a:p>
            <a:pPr lvl="1"/>
            <a:r>
              <a:rPr lang="en-US" sz="1800" dirty="0" smtClean="0"/>
              <a:t>int(“02”) →  2</a:t>
            </a:r>
          </a:p>
          <a:p>
            <a:pPr lvl="1"/>
            <a:r>
              <a:rPr lang="en-US" sz="1800" dirty="0" smtClean="0"/>
              <a:t>float(“0”) → 0.0</a:t>
            </a:r>
          </a:p>
          <a:p>
            <a:r>
              <a:rPr lang="en-US" sz="1800" dirty="0" smtClean="0"/>
              <a:t>Converting float to int rounds towards zero </a:t>
            </a:r>
          </a:p>
          <a:p>
            <a:pPr lvl="1"/>
            <a:r>
              <a:rPr lang="en-US" sz="1800" dirty="0" smtClean="0"/>
              <a:t>int (-4.2) → -4        and          int (4.2)  → 4</a:t>
            </a:r>
          </a:p>
          <a:p>
            <a:r>
              <a:rPr lang="en-US" sz="1800" dirty="0" smtClean="0"/>
              <a:t>You get a run-time error if a string could not be converted: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n = int(“hello”)    # CRASHES with ValueError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p = int(“3.2”)       # CRASHES, </a:t>
            </a:r>
            <a:r>
              <a:rPr lang="en-US" sz="1800" dirty="0" smtClean="0"/>
              <a:t>but int(float(“3.2”)) is OK</a:t>
            </a:r>
          </a:p>
          <a:p>
            <a:r>
              <a:rPr lang="en-US" sz="1800" dirty="0" smtClean="0"/>
              <a:t>Converting a string </a:t>
            </a:r>
            <a:r>
              <a:rPr lang="en-US" sz="1800" b="1" dirty="0" smtClean="0"/>
              <a:t>does not</a:t>
            </a:r>
            <a:r>
              <a:rPr lang="en-US" sz="1800" dirty="0" smtClean="0"/>
              <a:t> do arithmetic – it does not evaluate first: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half  = float(“1/2”)     # CRASHES</a:t>
            </a:r>
            <a:r>
              <a:rPr lang="en-US" sz="1800" dirty="0" smtClean="0"/>
              <a:t>   </a:t>
            </a:r>
          </a:p>
          <a:p>
            <a:pPr lvl="1"/>
            <a:r>
              <a:rPr lang="en-US" sz="1800" dirty="0" smtClean="0"/>
              <a:t>but half = float(“0.5”)   is OK</a:t>
            </a:r>
          </a:p>
        </p:txBody>
      </p:sp>
    </p:spTree>
    <p:extLst>
      <p:ext uri="{BB962C8B-B14F-4D97-AF65-F5344CB8AC3E}">
        <p14:creationId xmlns:p14="http://schemas.microsoft.com/office/powerpoint/2010/main" val="180875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and typecasts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NOTE on arithmetic and typecasts:  </a:t>
            </a:r>
          </a:p>
          <a:p>
            <a:pPr lvl="1"/>
            <a:r>
              <a:rPr lang="en-US" dirty="0" smtClean="0"/>
              <a:t>if you are asked to produce an integer result from a series of steps  of calculations, in general, WAIT until you are finished with the calculation before you  truncate it to an integer.  </a:t>
            </a:r>
          </a:p>
          <a:p>
            <a:pPr lvl="1"/>
            <a:r>
              <a:rPr lang="en-US" dirty="0" smtClean="0"/>
              <a:t>Otherwise you are throwing away accuracy!  </a:t>
            </a:r>
          </a:p>
          <a:p>
            <a:pPr lvl="1"/>
            <a:r>
              <a:rPr lang="en-US" dirty="0" smtClean="0"/>
              <a:t>It’s the difference between </a:t>
            </a:r>
          </a:p>
          <a:p>
            <a:pPr marL="457200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int(1.5 + 3.2 + 4.9) = int(9.4) = 9   versus   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int(1.5) + int(3.2) + int(4.9) = 1 + 3 + 4 = 8</a:t>
            </a:r>
          </a:p>
          <a:p>
            <a:pPr lvl="1"/>
            <a:r>
              <a:rPr lang="en-US" dirty="0"/>
              <a:t>Of course this may be </a:t>
            </a:r>
            <a:r>
              <a:rPr lang="en-US" dirty="0" smtClean="0"/>
              <a:t>done in </a:t>
            </a:r>
            <a:r>
              <a:rPr lang="en-US" smtClean="0"/>
              <a:t>different order if </a:t>
            </a:r>
            <a:r>
              <a:rPr lang="en-US" dirty="0"/>
              <a:t>the specification says otherwise.    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627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Output: using 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Every program needs to do output of some kind: to the screen (Shell) or a file. In Python, we use the </a:t>
            </a:r>
            <a:r>
              <a:rPr lang="en-US" b="1" dirty="0" smtClean="0"/>
              <a:t>print</a:t>
            </a:r>
            <a:r>
              <a:rPr lang="en-US" dirty="0" smtClean="0"/>
              <a:t> function.</a:t>
            </a:r>
          </a:p>
          <a:p>
            <a:r>
              <a:rPr lang="en-US" dirty="0" smtClean="0"/>
              <a:t>Sends output to “standard output”.</a:t>
            </a:r>
          </a:p>
          <a:p>
            <a:pPr lvl="1"/>
            <a:r>
              <a:rPr lang="en-US" dirty="0" smtClean="0"/>
              <a:t>This is usually the shell window, if running inside an IDE</a:t>
            </a:r>
          </a:p>
          <a:p>
            <a:pPr lvl="1"/>
            <a:r>
              <a:rPr lang="en-US" dirty="0" smtClean="0"/>
              <a:t>Or the command window that appears when you double-click a Python program file.</a:t>
            </a:r>
          </a:p>
          <a:p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arguments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arguments </a:t>
            </a:r>
            <a:r>
              <a:rPr lang="en-US" dirty="0" smtClean="0">
                <a:cs typeface="Courier New" panose="02070309020205020404" pitchFamily="49" charset="0"/>
              </a:rPr>
              <a:t>is a comma-separated list of things to print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Can have zero, one or more arguments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Each argument can be a literal, a variable, bigger expressions, …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Arguments can be any data type: string, integer, float, …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print(“Welcome to my program”)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print(6 * 7)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print(“Hello”, name, age)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</p:txBody>
      </p:sp>
    </p:spTree>
    <p:extLst>
      <p:ext uri="{BB962C8B-B14F-4D97-AF65-F5344CB8AC3E}">
        <p14:creationId xmlns:p14="http://schemas.microsoft.com/office/powerpoint/2010/main" val="27328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of 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Evaluates each argument (computes their values)</a:t>
            </a:r>
          </a:p>
          <a:p>
            <a:r>
              <a:rPr lang="en-US" dirty="0" smtClean="0"/>
              <a:t>Prints values to standard output, starting at the cursor location</a:t>
            </a:r>
          </a:p>
          <a:p>
            <a:r>
              <a:rPr lang="en-US" dirty="0" smtClean="0"/>
              <a:t>If multiple arguments are given, a space is put between them </a:t>
            </a:r>
          </a:p>
          <a:p>
            <a:r>
              <a:rPr lang="en-US" dirty="0" smtClean="0"/>
              <a:t>Outputs a “newline” character after all arguments are  printed</a:t>
            </a:r>
          </a:p>
          <a:p>
            <a:pPr lvl="1"/>
            <a:r>
              <a:rPr lang="en-US" dirty="0" smtClean="0"/>
              <a:t>Moves the cursor to the left end of the next line</a:t>
            </a:r>
          </a:p>
          <a:p>
            <a:pPr lvl="1"/>
            <a:r>
              <a:rPr lang="en-US" dirty="0" smtClean="0"/>
              <a:t>No-argument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 smtClean="0">
                <a:cs typeface="Courier New" panose="02070309020205020404" pitchFamily="49" charset="0"/>
              </a:rPr>
              <a:t> prints just the newline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 smtClean="0">
                <a:cs typeface="Courier New" panose="02070309020205020404" pitchFamily="49" charset="0"/>
              </a:rPr>
              <a:t> function does not return a value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That means you don’t use it in an expression:</a:t>
            </a:r>
          </a:p>
          <a:p>
            <a:pPr marL="457200" lvl="1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print(2)   # BAD, not useful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This is not a syntax error, but x’s value will be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Usually this is a semantic error because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None </a:t>
            </a:r>
            <a:r>
              <a:rPr lang="en-US" dirty="0" smtClean="0">
                <a:cs typeface="Courier New" panose="02070309020205020404" pitchFamily="49" charset="0"/>
              </a:rPr>
              <a:t>is a special value, it cannot be used for arithmetic or comparison.  It is its own data type.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54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arguments to 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you DON’T want spaces between the arguments when output, or don’t want a newline at the end of the output.</a:t>
            </a:r>
          </a:p>
          <a:p>
            <a:r>
              <a:rPr lang="en-US" dirty="0" smtClean="0"/>
              <a:t>You can control these with so-called </a:t>
            </a:r>
            <a:r>
              <a:rPr lang="en-US" b="1" dirty="0" smtClean="0"/>
              <a:t>keyword arguments.</a:t>
            </a:r>
            <a:endParaRPr lang="en-US" dirty="0" smtClean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sep=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smtClean="0">
                <a:cs typeface="Courier New" panose="02070309020205020404" pitchFamily="49" charset="0"/>
              </a:rPr>
              <a:t>Use </a:t>
            </a:r>
            <a:r>
              <a:rPr lang="en-US" i="1" dirty="0" smtClean="0">
                <a:cs typeface="Courier New" panose="02070309020205020404" pitchFamily="49" charset="0"/>
              </a:rPr>
              <a:t>string</a:t>
            </a:r>
            <a:r>
              <a:rPr lang="en-US" dirty="0" smtClean="0">
                <a:cs typeface="Courier New" panose="02070309020205020404" pitchFamily="49" charset="0"/>
              </a:rPr>
              <a:t> to separate arguments instead of using a space, the default value.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print(month, day, year, sep=‘/’)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Might output:   1/27/2016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end=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>
                <a:cs typeface="Courier New" panose="02070309020205020404" pitchFamily="49" charset="0"/>
              </a:rPr>
              <a:t> print </a:t>
            </a:r>
            <a:r>
              <a:rPr lang="en-US" i="1" dirty="0" smtClean="0">
                <a:cs typeface="Courier New" panose="02070309020205020404" pitchFamily="49" charset="0"/>
              </a:rPr>
              <a:t>string</a:t>
            </a:r>
            <a:r>
              <a:rPr lang="en-US" dirty="0" smtClean="0">
                <a:cs typeface="Courier New" panose="02070309020205020404" pitchFamily="49" charset="0"/>
              </a:rPr>
              <a:t> at the end, after all the arguments have been printed.  This replaces the newline that is printed by default.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(“The answer is”,end=“:”)</a:t>
            </a:r>
          </a:p>
          <a:p>
            <a:pPr marL="457200" lvl="1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print(answer)</a:t>
            </a:r>
            <a:r>
              <a:rPr lang="en-US" dirty="0" smtClean="0">
                <a:cs typeface="Courier New" panose="02070309020205020404" pitchFamily="49" charset="0"/>
              </a:rPr>
              <a:t>  # suppose the variable answer had the value 42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would output: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answer is:42</a:t>
            </a:r>
          </a:p>
          <a:p>
            <a:pPr lvl="1"/>
            <a:r>
              <a:rPr lang="en-US" b="1" dirty="0" smtClean="0">
                <a:cs typeface="Courier New" panose="02070309020205020404" pitchFamily="49" charset="0"/>
              </a:rPr>
              <a:t>This means that the next print statement will start outputting on the same line as the previous print statement left off.</a:t>
            </a:r>
            <a:endParaRPr lang="en-US" b="1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53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arguments to 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string (for sep= or end=) can be empty (nothing between the quotes).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print(first, middle, last, sep=“”)</a:t>
            </a:r>
          </a:p>
          <a:p>
            <a:pPr lvl="1"/>
            <a:r>
              <a:rPr lang="en-US" dirty="0" smtClean="0"/>
              <a:t>output: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DLK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You can use both end= and sep= in the same print statement, but they have to appear at the end of the argument list (in either order).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27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input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Most programs also need to get input, usually from the user via the keyboard</a:t>
            </a:r>
          </a:p>
          <a:p>
            <a:r>
              <a:rPr lang="en-US" dirty="0" smtClean="0"/>
              <a:t>Syntax: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input(prompt)</a:t>
            </a:r>
          </a:p>
          <a:p>
            <a:pPr lvl="1"/>
            <a:r>
              <a:rPr lang="en-US" dirty="0" smtClean="0"/>
              <a:t>ONE argument at most (unlike print)</a:t>
            </a:r>
          </a:p>
          <a:p>
            <a:pPr lvl="1"/>
            <a:r>
              <a:rPr lang="en-US" dirty="0" smtClean="0"/>
              <a:t>The argument is optional: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</a:p>
          <a:p>
            <a:r>
              <a:rPr lang="en-US" b="1" dirty="0" smtClean="0">
                <a:cs typeface="Courier New" panose="02070309020205020404" pitchFamily="49" charset="0"/>
              </a:rPr>
              <a:t>Returns</a:t>
            </a:r>
            <a:r>
              <a:rPr lang="en-US" dirty="0" smtClean="0">
                <a:cs typeface="Courier New" panose="02070309020205020404" pitchFamily="49" charset="0"/>
              </a:rPr>
              <a:t> (evaluates to) a string (always!)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Usually used with the assignment operator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input(“What is your name? “)</a:t>
            </a:r>
          </a:p>
          <a:p>
            <a:pPr marL="914400" lvl="2" indent="0"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89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of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100" dirty="0" smtClean="0"/>
              <a:t>The </a:t>
            </a:r>
            <a:r>
              <a:rPr lang="en-US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3100" dirty="0" smtClean="0"/>
              <a:t> function first prints the prompt.</a:t>
            </a:r>
          </a:p>
          <a:p>
            <a:pPr lvl="1"/>
            <a:r>
              <a:rPr lang="en-US" sz="3100" dirty="0" smtClean="0"/>
              <a:t>Without adding a newline!  Usually you should end the prompt in a space, so that the user’s input isn’t immediately next to the prompt.</a:t>
            </a:r>
          </a:p>
          <a:p>
            <a:pPr marL="914400" lvl="2" indent="0">
              <a:buNone/>
            </a:pPr>
            <a:r>
              <a:rPr lang="en-US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input(“What is your name? “)</a:t>
            </a:r>
          </a:p>
          <a:p>
            <a:pPr lvl="1"/>
            <a:r>
              <a:rPr lang="en-US" sz="3100" dirty="0" smtClean="0"/>
              <a:t>Include a newline \n in the prompt to get input on the next line: (common style in Zybook)</a:t>
            </a:r>
          </a:p>
          <a:p>
            <a:pPr marL="457200" lvl="1" indent="0">
              <a:buNone/>
            </a:pPr>
            <a:r>
              <a:rPr lang="en-US" sz="3100" dirty="0"/>
              <a:t>	</a:t>
            </a:r>
            <a:r>
              <a:rPr lang="en-US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input(“What is your name?\n”)</a:t>
            </a:r>
          </a:p>
          <a:p>
            <a:pPr lvl="1"/>
            <a:r>
              <a:rPr lang="en-US" sz="3100" dirty="0" smtClean="0">
                <a:cs typeface="Courier New" panose="02070309020205020404" pitchFamily="49" charset="0"/>
              </a:rPr>
              <a:t>If no prompt is given, no prompt is printed.</a:t>
            </a:r>
          </a:p>
          <a:p>
            <a:r>
              <a:rPr lang="en-US" sz="3100" dirty="0" smtClean="0">
                <a:cs typeface="Courier New" panose="02070309020205020404" pitchFamily="49" charset="0"/>
              </a:rPr>
              <a:t>Pauses the execution of the program, displaying a blinking cursor.</a:t>
            </a:r>
          </a:p>
          <a:p>
            <a:pPr lvl="1"/>
            <a:r>
              <a:rPr lang="en-US" sz="3100" dirty="0" smtClean="0">
                <a:cs typeface="Courier New" panose="02070309020205020404" pitchFamily="49" charset="0"/>
              </a:rPr>
              <a:t>Waits for the user to press </a:t>
            </a:r>
            <a:r>
              <a:rPr lang="en-US" sz="3100" b="1" dirty="0" smtClean="0">
                <a:cs typeface="Courier New" panose="02070309020205020404" pitchFamily="49" charset="0"/>
              </a:rPr>
              <a:t>Enter</a:t>
            </a:r>
            <a:r>
              <a:rPr lang="en-US" sz="3100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sz="3100" dirty="0" smtClean="0">
                <a:cs typeface="Courier New" panose="02070309020205020404" pitchFamily="49" charset="0"/>
              </a:rPr>
              <a:t>Returns the entire line of input that the user typed, without the newline at the end, as a string.</a:t>
            </a:r>
          </a:p>
          <a:p>
            <a:pPr lvl="1"/>
            <a:r>
              <a:rPr lang="en-US" sz="3100" dirty="0" smtClean="0">
                <a:cs typeface="Courier New" panose="02070309020205020404" pitchFamily="49" charset="0"/>
              </a:rPr>
              <a:t>If the user just pressed </a:t>
            </a:r>
            <a:r>
              <a:rPr lang="en-US" sz="3100" b="1" dirty="0" smtClean="0">
                <a:cs typeface="Courier New" panose="02070309020205020404" pitchFamily="49" charset="0"/>
              </a:rPr>
              <a:t>Enter </a:t>
            </a:r>
            <a:r>
              <a:rPr lang="en-US" sz="3100" dirty="0" smtClean="0">
                <a:cs typeface="Courier New" panose="02070309020205020404" pitchFamily="49" charset="0"/>
              </a:rPr>
              <a:t>without typing anything, it returns an empty string.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42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input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function returns a string value.</a:t>
            </a:r>
          </a:p>
          <a:p>
            <a:pPr lvl="1"/>
            <a:r>
              <a:rPr lang="en-US" dirty="0" smtClean="0"/>
              <a:t>Usually used as the right hand side of an assignment.</a:t>
            </a:r>
          </a:p>
          <a:p>
            <a:pPr marL="914400" lvl="2" indent="0">
              <a:buNone/>
            </a:pPr>
            <a:r>
              <a:rPr lang="en-US" dirty="0" smtClean="0"/>
              <a:t>name = input(“What is your name? “)</a:t>
            </a:r>
          </a:p>
          <a:p>
            <a:pPr lvl="1"/>
            <a:r>
              <a:rPr lang="en-US" dirty="0" smtClean="0"/>
              <a:t>If you don’t put it in an assignment statement, it throws away the input!</a:t>
            </a:r>
          </a:p>
          <a:p>
            <a:pPr marL="914400" lvl="2" indent="0">
              <a:buNone/>
            </a:pPr>
            <a:r>
              <a:rPr lang="en-US" dirty="0" smtClean="0"/>
              <a:t>input(“Press Enter to continue”)</a:t>
            </a:r>
          </a:p>
          <a:p>
            <a:pPr lvl="1"/>
            <a:r>
              <a:rPr lang="en-US" dirty="0" smtClean="0"/>
              <a:t>What if you want numeric input instead of string?</a:t>
            </a:r>
          </a:p>
          <a:p>
            <a:pPr lvl="2"/>
            <a:r>
              <a:rPr lang="en-US" dirty="0" smtClean="0"/>
              <a:t>Combine it with type casting</a:t>
            </a:r>
          </a:p>
          <a:p>
            <a:pPr marL="1371600" lvl="3" indent="0">
              <a:buNone/>
            </a:pPr>
            <a:r>
              <a:rPr lang="en-US" dirty="0" smtClean="0"/>
              <a:t>age = int(input(“How many years old are you?  “))</a:t>
            </a:r>
          </a:p>
          <a:p>
            <a:pPr marL="1371600" lvl="3" indent="0">
              <a:buNone/>
            </a:pPr>
            <a:r>
              <a:rPr lang="en-US" dirty="0" smtClean="0"/>
              <a:t>temp = float(input(“What is the temperature? “))</a:t>
            </a:r>
          </a:p>
          <a:p>
            <a:pPr lvl="2"/>
            <a:r>
              <a:rPr lang="en-US" dirty="0" smtClean="0"/>
              <a:t>What if the input cannot be converted properly to a number?</a:t>
            </a:r>
          </a:p>
          <a:p>
            <a:pPr lvl="3"/>
            <a:r>
              <a:rPr lang="en-US" dirty="0" smtClean="0"/>
              <a:t>Run-time error (ValueError exception)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7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/>
              <a:t>We now know enough Python to write a simple program.  But how do you know if the program works correctly?</a:t>
            </a:r>
          </a:p>
          <a:p>
            <a:r>
              <a:rPr lang="en-US" sz="2200" dirty="0" smtClean="0"/>
              <a:t>Testing!</a:t>
            </a:r>
          </a:p>
          <a:p>
            <a:r>
              <a:rPr lang="en-US" sz="2200" dirty="0" smtClean="0"/>
              <a:t>Verify that the program:</a:t>
            </a:r>
          </a:p>
          <a:p>
            <a:pPr lvl="1"/>
            <a:r>
              <a:rPr lang="en-US" sz="2200" dirty="0" smtClean="0"/>
              <a:t>Gives the correct outputs</a:t>
            </a:r>
          </a:p>
          <a:p>
            <a:pPr lvl="1"/>
            <a:r>
              <a:rPr lang="en-US" sz="2200" dirty="0" smtClean="0"/>
              <a:t>Doesn’t crash unexpectedly</a:t>
            </a:r>
          </a:p>
          <a:p>
            <a:pPr lvl="1"/>
            <a:r>
              <a:rPr lang="en-US" sz="2200" dirty="0" smtClean="0"/>
              <a:t>Doesn’t run forever (an infinite loop)</a:t>
            </a:r>
          </a:p>
          <a:p>
            <a:r>
              <a:rPr lang="en-US" sz="2200" dirty="0" smtClean="0"/>
              <a:t>For a four- or five-line program, you could verify it by inspection.</a:t>
            </a:r>
          </a:p>
          <a:p>
            <a:pPr lvl="1"/>
            <a:r>
              <a:rPr lang="en-US" sz="2200" dirty="0" smtClean="0"/>
              <a:t>But once it gets longer than that, it needs </a:t>
            </a:r>
            <a:r>
              <a:rPr lang="en-US" sz="2200" i="1" dirty="0" smtClean="0"/>
              <a:t>systematic</a:t>
            </a:r>
            <a:r>
              <a:rPr lang="en-US" sz="2200" dirty="0" smtClean="0"/>
              <a:t> testing.</a:t>
            </a:r>
          </a:p>
          <a:p>
            <a:r>
              <a:rPr lang="en-US" sz="2200" dirty="0" smtClean="0"/>
              <a:t>Some people just plug in some random value and check the output</a:t>
            </a:r>
          </a:p>
          <a:p>
            <a:pPr lvl="1"/>
            <a:r>
              <a:rPr lang="en-US" sz="2200" dirty="0" smtClean="0"/>
              <a:t>But what if we missed something?</a:t>
            </a:r>
          </a:p>
          <a:p>
            <a:pPr lvl="1"/>
            <a:r>
              <a:rPr lang="en-US" sz="2200" dirty="0" smtClean="0"/>
              <a:t>We need a PLAN</a:t>
            </a:r>
            <a:r>
              <a:rPr lang="en-US" sz="2200" dirty="0" smtClean="0"/>
              <a:t>!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9365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b="1" dirty="0" smtClean="0"/>
              <a:t>expression</a:t>
            </a:r>
            <a:r>
              <a:rPr lang="en-US" dirty="0" smtClean="0"/>
              <a:t> is a piece of code that has a value.  It is even smaller and more fundamental than a statement.</a:t>
            </a:r>
          </a:p>
          <a:p>
            <a:r>
              <a:rPr lang="en-US" dirty="0" smtClean="0"/>
              <a:t>Something you would use on the right hand side of an assignment operator is an expression.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Literals:  2, 4.59, “Python”</a:t>
            </a:r>
          </a:p>
          <a:p>
            <a:pPr lvl="1"/>
            <a:r>
              <a:rPr lang="en-US" dirty="0" smtClean="0"/>
              <a:t>Variable names:  student_name, total_count</a:t>
            </a:r>
          </a:p>
          <a:p>
            <a:pPr lvl="1"/>
            <a:r>
              <a:rPr lang="en-US" dirty="0" smtClean="0"/>
              <a:t>Arithmetic expressions:   3 * (5 + x)</a:t>
            </a:r>
          </a:p>
          <a:p>
            <a:pPr lvl="2"/>
            <a:r>
              <a:rPr lang="en-US" dirty="0" smtClean="0"/>
              <a:t>(5 + x) is itself an expression</a:t>
            </a:r>
          </a:p>
          <a:p>
            <a:pPr lvl="2"/>
            <a:r>
              <a:rPr lang="en-US" dirty="0" smtClean="0"/>
              <a:t>And so are x and 5</a:t>
            </a:r>
          </a:p>
          <a:p>
            <a:pPr lvl="2"/>
            <a:r>
              <a:rPr lang="en-US" dirty="0" smtClean="0"/>
              <a:t>It’s expressions built of expressions!</a:t>
            </a:r>
          </a:p>
          <a:p>
            <a:pPr lvl="1"/>
            <a:r>
              <a:rPr lang="en-US" dirty="0" smtClean="0"/>
              <a:t>Function call: input(“What is your name?”) # returns a value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4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 will test our programs by trying out a number of </a:t>
            </a:r>
            <a:r>
              <a:rPr lang="en-US" b="1" dirty="0" smtClean="0"/>
              <a:t>test cases.</a:t>
            </a:r>
            <a:endParaRPr lang="en-US" dirty="0" smtClean="0"/>
          </a:p>
          <a:p>
            <a:r>
              <a:rPr lang="en-US" dirty="0" smtClean="0"/>
              <a:t>A typical test case has four parts:</a:t>
            </a:r>
          </a:p>
          <a:p>
            <a:pPr lvl="1"/>
            <a:r>
              <a:rPr lang="en-US" dirty="0" smtClean="0"/>
              <a:t>Description: what are you testing?</a:t>
            </a:r>
          </a:p>
          <a:p>
            <a:pPr lvl="1"/>
            <a:r>
              <a:rPr lang="en-US" dirty="0" smtClean="0"/>
              <a:t>Input data you will give to the program</a:t>
            </a:r>
          </a:p>
          <a:p>
            <a:pPr lvl="1"/>
            <a:r>
              <a:rPr lang="en-US" dirty="0" smtClean="0"/>
              <a:t>The expected output or outcome or behavior from that input</a:t>
            </a:r>
          </a:p>
          <a:p>
            <a:pPr lvl="1"/>
            <a:r>
              <a:rPr lang="en-US" dirty="0" smtClean="0"/>
              <a:t>The actual output or outcome or behavior from that input</a:t>
            </a:r>
          </a:p>
        </p:txBody>
      </p:sp>
    </p:spTree>
    <p:extLst>
      <p:ext uri="{BB962C8B-B14F-4D97-AF65-F5344CB8AC3E}">
        <p14:creationId xmlns:p14="http://schemas.microsoft.com/office/powerpoint/2010/main" val="310968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 the first three parts </a:t>
            </a:r>
            <a:r>
              <a:rPr lang="en-US" b="1" dirty="0" smtClean="0"/>
              <a:t>before</a:t>
            </a:r>
            <a:r>
              <a:rPr lang="en-US" dirty="0" smtClean="0"/>
              <a:t> writing the program</a:t>
            </a:r>
          </a:p>
          <a:p>
            <a:pPr lvl="1"/>
            <a:r>
              <a:rPr lang="en-US" dirty="0" smtClean="0"/>
              <a:t>Then fill out the actual output by running the program</a:t>
            </a:r>
          </a:p>
          <a:p>
            <a:pPr lvl="1"/>
            <a:r>
              <a:rPr lang="en-US" dirty="0" smtClean="0"/>
              <a:t>In a software company, the last step is often done by dedicated testers, not the author of the program.  (It’s hard to be objective about your own code!)</a:t>
            </a:r>
          </a:p>
          <a:p>
            <a:pPr lvl="1"/>
            <a:r>
              <a:rPr lang="en-US" dirty="0" smtClean="0"/>
              <a:t>In this class, we’ll usually omit the last step, “actual output”.</a:t>
            </a:r>
          </a:p>
          <a:p>
            <a:pPr lvl="2"/>
            <a:r>
              <a:rPr lang="en-US" dirty="0" smtClean="0"/>
              <a:t>If it’s different from the expected output, you have a bug!</a:t>
            </a:r>
          </a:p>
          <a:p>
            <a:pPr lvl="2"/>
            <a:r>
              <a:rPr lang="en-US" dirty="0" smtClean="0"/>
              <a:t>And we expect you want to fix the bugs before turning in the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5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dirty="0" smtClean="0"/>
              <a:t>test plan</a:t>
            </a:r>
            <a:r>
              <a:rPr lang="en-US" dirty="0" smtClean="0"/>
              <a:t> is a table with a number of test cases.</a:t>
            </a:r>
          </a:p>
          <a:p>
            <a:r>
              <a:rPr lang="en-US" dirty="0" smtClean="0"/>
              <a:t>Quality is more important than quantity!</a:t>
            </a:r>
          </a:p>
          <a:p>
            <a:r>
              <a:rPr lang="en-US" dirty="0" smtClean="0"/>
              <a:t>Test cases shouldn’t overlap the areas they are testing too much.</a:t>
            </a:r>
          </a:p>
          <a:p>
            <a:pPr lvl="1"/>
            <a:r>
              <a:rPr lang="en-US" dirty="0" smtClean="0"/>
              <a:t>If all your tests use positive numbers, how will you know whether negative numbers work?</a:t>
            </a:r>
          </a:p>
          <a:p>
            <a:r>
              <a:rPr lang="en-US" dirty="0" smtClean="0"/>
              <a:t>Making a good test plan requires thought and attention to the problem specifications.</a:t>
            </a:r>
          </a:p>
          <a:p>
            <a:r>
              <a:rPr lang="en-US" dirty="0" smtClean="0"/>
              <a:t>You should identify and test:</a:t>
            </a:r>
          </a:p>
          <a:p>
            <a:pPr lvl="1"/>
            <a:r>
              <a:rPr lang="en-US" dirty="0" smtClean="0"/>
              <a:t>Normal cases</a:t>
            </a:r>
          </a:p>
          <a:p>
            <a:pPr lvl="1"/>
            <a:r>
              <a:rPr lang="en-US" dirty="0" smtClean="0"/>
              <a:t>Special cases</a:t>
            </a:r>
          </a:p>
          <a:p>
            <a:pPr lvl="1"/>
            <a:r>
              <a:rPr lang="en-US" dirty="0" smtClean="0"/>
              <a:t>Boundary cases</a:t>
            </a:r>
          </a:p>
          <a:p>
            <a:pPr lvl="1"/>
            <a:r>
              <a:rPr lang="en-US" dirty="0" smtClean="0"/>
              <a:t>Error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38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test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Suppose you are writing code to control a vending machine.  Inputs are quarters (Q, 25 cents), dollars (D, 100 cents), Coke button (C, costs 75 cents), and Refund button (R).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48285"/>
              </p:ext>
            </p:extLst>
          </p:nvPr>
        </p:nvGraphicFramePr>
        <p:xfrm>
          <a:off x="381000" y="2819400"/>
          <a:ext cx="8077200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704850"/>
                <a:gridCol w="704850"/>
                <a:gridCol w="704850"/>
                <a:gridCol w="704850"/>
                <a:gridCol w="3124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Expected  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Exact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Vend one Coke.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Inexact</a:t>
                      </a:r>
                      <a:r>
                        <a:rPr lang="en-US" baseline="0" dirty="0" smtClean="0"/>
                        <a:t>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Vend one Code, return one quarter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Not enough money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Flash “need 25 cents”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Enough money, eventually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Flash</a:t>
                      </a:r>
                      <a:r>
                        <a:rPr lang="en-US" baseline="0" dirty="0" smtClean="0"/>
                        <a:t> “need 50 cents”, vend one Code, return 2 quarters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Giving a refund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Return two quarters.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Refund with no money inserted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Do nothing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5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Off-by-one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need to build a fence 100 feet long, with a fence post every 10 feet.  How many posts do you need?</a:t>
            </a:r>
          </a:p>
          <a:p>
            <a:r>
              <a:rPr lang="en-US" dirty="0" smtClean="0"/>
              <a:t>You need 11, not 10!</a:t>
            </a:r>
          </a:p>
          <a:p>
            <a:r>
              <a:rPr lang="en-US" dirty="0" smtClean="0"/>
              <a:t>This is a very common source of errors in programming.</a:t>
            </a:r>
          </a:p>
          <a:p>
            <a:pPr lvl="1"/>
            <a:r>
              <a:rPr lang="en-US" dirty="0" smtClean="0"/>
              <a:t>“Fencepost errors” or “off-by-one errors”</a:t>
            </a:r>
          </a:p>
        </p:txBody>
      </p:sp>
    </p:spTree>
    <p:extLst>
      <p:ext uri="{BB962C8B-B14F-4D97-AF65-F5344CB8AC3E}">
        <p14:creationId xmlns:p14="http://schemas.microsoft.com/office/powerpoint/2010/main" val="412037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Off-by-one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Whenever your program involves ranges (1-10, letters “L” – “R”)</a:t>
            </a:r>
          </a:p>
          <a:p>
            <a:pPr lvl="1"/>
            <a:r>
              <a:rPr lang="en-US" dirty="0" smtClean="0"/>
              <a:t>Test the </a:t>
            </a:r>
            <a:r>
              <a:rPr lang="en-US" b="1" dirty="0" smtClean="0"/>
              <a:t>boundary cases</a:t>
            </a:r>
            <a:endParaRPr lang="en-US" dirty="0" smtClean="0"/>
          </a:p>
          <a:p>
            <a:pPr lvl="1"/>
            <a:r>
              <a:rPr lang="en-US" dirty="0" smtClean="0"/>
              <a:t>Not just the exact endpoints, but adjacent values</a:t>
            </a:r>
          </a:p>
          <a:p>
            <a:pPr lvl="2"/>
            <a:r>
              <a:rPr lang="en-US" dirty="0" smtClean="0"/>
              <a:t>So for the first range 1-10, test 0, 1, 2 (lower) and 9, 10, 11 (upper)</a:t>
            </a:r>
          </a:p>
          <a:p>
            <a:pPr lvl="2"/>
            <a:r>
              <a:rPr lang="en-US" dirty="0" smtClean="0"/>
              <a:t>For the range “L”-”R”,   “K”,”L”,”M”   and   “Q”, “R”, “S”</a:t>
            </a:r>
          </a:p>
          <a:p>
            <a:pPr lvl="1"/>
            <a:r>
              <a:rPr lang="en-US" dirty="0" smtClean="0"/>
              <a:t>Why test boundary cases?</a:t>
            </a:r>
          </a:p>
          <a:p>
            <a:pPr lvl="2"/>
            <a:r>
              <a:rPr lang="en-US" dirty="0" smtClean="0"/>
              <a:t>It’s easy to stop before an endpoint</a:t>
            </a:r>
          </a:p>
          <a:p>
            <a:pPr lvl="2"/>
            <a:r>
              <a:rPr lang="en-US" dirty="0" smtClean="0"/>
              <a:t>Or to go too far, past the endpoint</a:t>
            </a:r>
          </a:p>
          <a:p>
            <a:pPr lvl="2"/>
            <a:r>
              <a:rPr lang="en-US" dirty="0" smtClean="0"/>
              <a:t>Make sure in-range inputs are accepted</a:t>
            </a:r>
          </a:p>
          <a:p>
            <a:pPr lvl="2"/>
            <a:r>
              <a:rPr lang="en-US" dirty="0" smtClean="0"/>
              <a:t>Make sure out-of-range inputs are rejected</a:t>
            </a:r>
          </a:p>
          <a:p>
            <a:pPr lvl="2"/>
            <a:r>
              <a:rPr lang="en-US" dirty="0" smtClean="0"/>
              <a:t>Make sure the exact boundaries are treated according to the specifications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64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happens when you find a bug?</a:t>
            </a:r>
          </a:p>
          <a:p>
            <a:r>
              <a:rPr lang="en-US" dirty="0" smtClean="0"/>
              <a:t>You’re running your tests and you find an error on test #5.</a:t>
            </a:r>
          </a:p>
          <a:p>
            <a:pPr lvl="1"/>
            <a:r>
              <a:rPr lang="en-US" dirty="0" smtClean="0"/>
              <a:t>So you fix the bug in your program.</a:t>
            </a:r>
          </a:p>
          <a:p>
            <a:pPr lvl="1"/>
            <a:r>
              <a:rPr lang="en-US" dirty="0" smtClean="0"/>
              <a:t>Now what?</a:t>
            </a:r>
          </a:p>
          <a:p>
            <a:pPr lvl="2"/>
            <a:r>
              <a:rPr lang="en-US" dirty="0" smtClean="0"/>
              <a:t>Run test #5 again – make sure you actually fixed it!</a:t>
            </a:r>
          </a:p>
          <a:p>
            <a:r>
              <a:rPr lang="en-US" dirty="0" smtClean="0"/>
              <a:t>What about tests #1 - #4?</a:t>
            </a:r>
          </a:p>
          <a:p>
            <a:pPr lvl="1"/>
            <a:r>
              <a:rPr lang="en-US" dirty="0" smtClean="0"/>
              <a:t>Those tests passed already, right?</a:t>
            </a:r>
          </a:p>
          <a:p>
            <a:pPr lvl="1"/>
            <a:r>
              <a:rPr lang="en-US" dirty="0" smtClean="0"/>
              <a:t>But what if your fix broke something?</a:t>
            </a:r>
          </a:p>
        </p:txBody>
      </p:sp>
    </p:spTree>
    <p:extLst>
      <p:ext uri="{BB962C8B-B14F-4D97-AF65-F5344CB8AC3E}">
        <p14:creationId xmlns:p14="http://schemas.microsoft.com/office/powerpoint/2010/main" val="344768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Regression</a:t>
            </a:r>
            <a:r>
              <a:rPr lang="en-US" dirty="0"/>
              <a:t> is “returning to an earlier, usually lower or less desirable state”</a:t>
            </a:r>
            <a:endParaRPr lang="en-US" b="1" dirty="0"/>
          </a:p>
          <a:p>
            <a:pPr lvl="1"/>
            <a:r>
              <a:rPr lang="en-US" dirty="0" smtClean="0"/>
              <a:t>Like something that used to work but doesn’t any more.</a:t>
            </a:r>
          </a:p>
          <a:p>
            <a:pPr lvl="2"/>
            <a:r>
              <a:rPr lang="en-US" dirty="0" smtClean="0"/>
              <a:t>Because you changed something</a:t>
            </a:r>
          </a:p>
          <a:p>
            <a:pPr lvl="2"/>
            <a:r>
              <a:rPr lang="en-US" dirty="0" smtClean="0"/>
              <a:t>How to avoid regressions?</a:t>
            </a:r>
          </a:p>
          <a:p>
            <a:r>
              <a:rPr lang="en-US" b="1" dirty="0" smtClean="0"/>
              <a:t>Regression testing: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70C0"/>
                </a:solidFill>
              </a:rPr>
              <a:t>whenever</a:t>
            </a:r>
            <a:r>
              <a:rPr lang="en-US" dirty="0" smtClean="0"/>
              <a:t> you change the code, </a:t>
            </a:r>
            <a:r>
              <a:rPr lang="en-US" dirty="0" smtClean="0">
                <a:solidFill>
                  <a:srgbClr val="0070C0"/>
                </a:solidFill>
              </a:rPr>
              <a:t>go back to the beginning of the test plan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70C0"/>
                </a:solidFill>
              </a:rPr>
              <a:t>repeat ALL the tests in the test plan.</a:t>
            </a:r>
          </a:p>
          <a:p>
            <a:pPr lvl="1"/>
            <a:r>
              <a:rPr lang="en-US" dirty="0" smtClean="0"/>
              <a:t>To make sure you didn’t </a:t>
            </a:r>
            <a:r>
              <a:rPr lang="en-US" i="1" dirty="0" smtClean="0"/>
              <a:t>add</a:t>
            </a:r>
            <a:r>
              <a:rPr lang="en-US" dirty="0" smtClean="0"/>
              <a:t> or </a:t>
            </a:r>
            <a:r>
              <a:rPr lang="en-US" i="1" dirty="0" smtClean="0"/>
              <a:t>uncover</a:t>
            </a:r>
            <a:r>
              <a:rPr lang="en-US" dirty="0" smtClean="0"/>
              <a:t> another bug!</a:t>
            </a:r>
          </a:p>
          <a:p>
            <a:pPr lvl="1"/>
            <a:r>
              <a:rPr lang="en-US" dirty="0" smtClean="0"/>
              <a:t>This will save you many points on CS 115 programs!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2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Inside the computer, everything is expressed in bits.  A </a:t>
            </a:r>
            <a:r>
              <a:rPr lang="en-US" b="1" dirty="0" smtClean="0"/>
              <a:t>data type</a:t>
            </a:r>
            <a:r>
              <a:rPr lang="en-US" dirty="0" smtClean="0"/>
              <a:t> says how to interpret these bits, and what we can do with them.  Every expression in Python has a </a:t>
            </a:r>
            <a:r>
              <a:rPr lang="en-US" b="1" dirty="0" smtClean="0"/>
              <a:t>data type</a:t>
            </a:r>
            <a:r>
              <a:rPr lang="en-US" dirty="0" smtClean="0"/>
              <a:t>.  Some of the built-in types are: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381772"/>
              </p:ext>
            </p:extLst>
          </p:nvPr>
        </p:nvGraphicFramePr>
        <p:xfrm>
          <a:off x="1066800" y="4267200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28194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Integer numbers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-44,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Floating-point numbers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3.0, -0.1, 6.22e23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Boolean (True/False) values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True, 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Strings</a:t>
                      </a:r>
                      <a:r>
                        <a:rPr lang="en-US" baseline="0" dirty="0" smtClean="0"/>
                        <a:t> of characters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“hi”, “1234”, “2@5”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Lists of values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[“Prisoner”,7], [2, 3, 4,</a:t>
                      </a:r>
                      <a:r>
                        <a:rPr lang="en-US" baseline="0" dirty="0" smtClean="0"/>
                        <a:t> 5, 7]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71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The data type </a:t>
            </a:r>
            <a:r>
              <a:rPr lang="en-US" b="1" dirty="0" smtClean="0"/>
              <a:t>int</a:t>
            </a:r>
            <a:r>
              <a:rPr lang="en-US" dirty="0" smtClean="0"/>
              <a:t> represents integers:  whole numbers that are positive, zero or negative.</a:t>
            </a:r>
          </a:p>
          <a:p>
            <a:r>
              <a:rPr lang="en-US" dirty="0" smtClean="0"/>
              <a:t>Literal integers: a sequence of digits, like 2341</a:t>
            </a:r>
          </a:p>
          <a:p>
            <a:pPr lvl="1"/>
            <a:r>
              <a:rPr lang="en-US" dirty="0" smtClean="0"/>
              <a:t>With no leading zeros!</a:t>
            </a:r>
          </a:p>
          <a:p>
            <a:pPr lvl="1"/>
            <a:r>
              <a:rPr lang="en-US" dirty="0" smtClean="0"/>
              <a:t>0 by itself is okay, </a:t>
            </a:r>
            <a:r>
              <a:rPr lang="en-US" dirty="0" smtClean="0">
                <a:solidFill>
                  <a:srgbClr val="FF0000"/>
                </a:solidFill>
              </a:rPr>
              <a:t>007 </a:t>
            </a:r>
            <a:r>
              <a:rPr lang="en-US" dirty="0" smtClean="0"/>
              <a:t>is not.</a:t>
            </a:r>
          </a:p>
          <a:p>
            <a:r>
              <a:rPr lang="en-US" dirty="0" smtClean="0"/>
              <a:t>In Python, integers have no stated limit to their size.</a:t>
            </a:r>
          </a:p>
          <a:p>
            <a:pPr lvl="1"/>
            <a:r>
              <a:rPr lang="en-US" dirty="0" smtClean="0"/>
              <a:t>They can have as many digits as you have memory for.</a:t>
            </a:r>
          </a:p>
          <a:p>
            <a:pPr lvl="1"/>
            <a:r>
              <a:rPr lang="en-US" dirty="0" smtClean="0"/>
              <a:t>That is not true for most languages, like C++ and Java.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0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data type called </a:t>
            </a:r>
            <a:r>
              <a:rPr lang="en-US" b="1" dirty="0" smtClean="0"/>
              <a:t>float</a:t>
            </a:r>
            <a:r>
              <a:rPr lang="en-US" dirty="0" smtClean="0"/>
              <a:t> represents floating-point numbers, numbers with a decimal point.</a:t>
            </a:r>
          </a:p>
          <a:p>
            <a:r>
              <a:rPr lang="en-US" dirty="0" smtClean="0"/>
              <a:t>In a computer, they have limited precision and range.</a:t>
            </a:r>
          </a:p>
          <a:p>
            <a:r>
              <a:rPr lang="en-US" dirty="0" smtClean="0"/>
              <a:t>Two forms of literal floating-point numbers:</a:t>
            </a:r>
          </a:p>
          <a:p>
            <a:pPr lvl="1"/>
            <a:r>
              <a:rPr lang="en-US" dirty="0" smtClean="0"/>
              <a:t>A number with a decimal point:  3.14, .027,1., 0.1</a:t>
            </a:r>
          </a:p>
          <a:p>
            <a:pPr lvl="2"/>
            <a:r>
              <a:rPr lang="en-US" dirty="0" smtClean="0"/>
              <a:t>Must have a decimal point!</a:t>
            </a:r>
          </a:p>
          <a:p>
            <a:pPr lvl="2"/>
            <a:r>
              <a:rPr lang="en-US" dirty="0" smtClean="0"/>
              <a:t>1.0 or 1. is a float, 1 is an integer</a:t>
            </a:r>
          </a:p>
          <a:p>
            <a:pPr lvl="1"/>
            <a:r>
              <a:rPr lang="en-US" dirty="0" smtClean="0"/>
              <a:t>Scientific notation (“E” notation)</a:t>
            </a:r>
          </a:p>
          <a:p>
            <a:pPr lvl="2"/>
            <a:r>
              <a:rPr lang="en-US" dirty="0" smtClean="0"/>
              <a:t>6.022e23, 1.0E9, 31e-2</a:t>
            </a:r>
          </a:p>
          <a:p>
            <a:pPr lvl="2"/>
            <a:r>
              <a:rPr lang="en-US" dirty="0" smtClean="0"/>
              <a:t>The “e” represents “times 10 to the”</a:t>
            </a:r>
          </a:p>
          <a:p>
            <a:pPr lvl="2"/>
            <a:r>
              <a:rPr lang="en-US" dirty="0" smtClean="0"/>
              <a:t>Does not have to have a decimal point, the e is enough to make the value a float</a:t>
            </a:r>
          </a:p>
          <a:p>
            <a:pPr lvl="2"/>
            <a:r>
              <a:rPr lang="en-US" dirty="0" smtClean="0"/>
              <a:t>The exponent must be an integer	</a:t>
            </a:r>
          </a:p>
          <a:p>
            <a:r>
              <a:rPr lang="en-US" dirty="0" smtClean="0"/>
              <a:t>In some languages, these are called “doubles”.</a:t>
            </a:r>
          </a:p>
          <a:p>
            <a:r>
              <a:rPr lang="en-US" dirty="0" smtClean="0"/>
              <a:t>Why are they called “floating” point?  Water??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7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Floats are stored in a binary form of scientific notation:</a:t>
            </a:r>
          </a:p>
          <a:p>
            <a:pPr lvl="1"/>
            <a:r>
              <a:rPr lang="en-US" b="1" dirty="0" smtClean="0"/>
              <a:t>Mantissa</a:t>
            </a:r>
            <a:r>
              <a:rPr lang="en-US" dirty="0" smtClean="0"/>
              <a:t>:  the digits (in binary)</a:t>
            </a:r>
          </a:p>
          <a:p>
            <a:pPr lvl="1"/>
            <a:r>
              <a:rPr lang="en-US" b="1" dirty="0" smtClean="0"/>
              <a:t>Exponent:</a:t>
            </a:r>
            <a:r>
              <a:rPr lang="en-US" dirty="0" smtClean="0"/>
              <a:t>  how far to move the decimal point</a:t>
            </a:r>
          </a:p>
          <a:p>
            <a:r>
              <a:rPr lang="en-US" dirty="0" smtClean="0"/>
              <a:t>In Python, the mantissa holds about 15 significant digits.</a:t>
            </a:r>
          </a:p>
          <a:p>
            <a:pPr lvl="1"/>
            <a:r>
              <a:rPr lang="en-US" dirty="0" smtClean="0"/>
              <a:t>Any digits past that are lost (rounding error).</a:t>
            </a:r>
          </a:p>
          <a:p>
            <a:pPr lvl="2"/>
            <a:r>
              <a:rPr lang="en-US" dirty="0" smtClean="0"/>
              <a:t>(leading and trailing zeros don’t count, they are not significant)</a:t>
            </a:r>
          </a:p>
          <a:p>
            <a:pPr lvl="1"/>
            <a:r>
              <a:rPr lang="en-US" dirty="0" smtClean="0"/>
              <a:t>This limits the </a:t>
            </a:r>
            <a:r>
              <a:rPr lang="en-US" b="1" dirty="0" smtClean="0"/>
              <a:t>precision</a:t>
            </a:r>
            <a:r>
              <a:rPr lang="en-US" dirty="0" smtClean="0"/>
              <a:t> of a float</a:t>
            </a:r>
          </a:p>
          <a:p>
            <a:pPr lvl="1"/>
            <a:r>
              <a:rPr lang="en-US" dirty="0" smtClean="0"/>
              <a:t>Try: 10000000000000002.0 – 10000000000000001.0</a:t>
            </a:r>
          </a:p>
          <a:p>
            <a:pPr lvl="2"/>
            <a:r>
              <a:rPr lang="en-US" dirty="0" smtClean="0"/>
              <a:t>Python’s answer is 2.0:  the 1 was lost to rounding error!</a:t>
            </a:r>
          </a:p>
          <a:p>
            <a:r>
              <a:rPr lang="en-US" dirty="0" smtClean="0"/>
              <a:t>The exponent can go from about -300 to 300.</a:t>
            </a:r>
          </a:p>
          <a:p>
            <a:pPr lvl="1"/>
            <a:r>
              <a:rPr lang="en-US" dirty="0" smtClean="0"/>
              <a:t>Limits the </a:t>
            </a:r>
            <a:r>
              <a:rPr lang="en-US" b="1" dirty="0" smtClean="0"/>
              <a:t>range</a:t>
            </a:r>
            <a:r>
              <a:rPr lang="en-US" dirty="0" smtClean="0"/>
              <a:t> of a float.</a:t>
            </a:r>
          </a:p>
          <a:p>
            <a:pPr lvl="1"/>
            <a:r>
              <a:rPr lang="en-US" dirty="0" smtClean="0"/>
              <a:t>Try: 1e309</a:t>
            </a:r>
          </a:p>
          <a:p>
            <a:pPr lvl="1"/>
            <a:r>
              <a:rPr lang="en-US" dirty="0" smtClean="0"/>
              <a:t>It gives inf (infinity)</a:t>
            </a:r>
          </a:p>
          <a:p>
            <a:pPr lvl="1"/>
            <a:r>
              <a:rPr lang="en-US" dirty="0" smtClean="0"/>
              <a:t>Try: 1e-324</a:t>
            </a:r>
          </a:p>
          <a:p>
            <a:pPr lvl="1"/>
            <a:r>
              <a:rPr lang="en-US" dirty="0" smtClean="0"/>
              <a:t>It gives 0.0</a:t>
            </a:r>
          </a:p>
        </p:txBody>
      </p:sp>
    </p:spTree>
    <p:extLst>
      <p:ext uri="{BB962C8B-B14F-4D97-AF65-F5344CB8AC3E}">
        <p14:creationId xmlns:p14="http://schemas.microsoft.com/office/powerpoint/2010/main" val="140604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exact limits are on the number of bits, not digits.</a:t>
            </a:r>
          </a:p>
          <a:p>
            <a:pPr lvl="1"/>
            <a:r>
              <a:rPr lang="en-US" dirty="0" smtClean="0"/>
              <a:t>Even 0.1 can’t be represented exactly </a:t>
            </a:r>
            <a:r>
              <a:rPr lang="en-US" b="1" dirty="0" smtClean="0"/>
              <a:t>in binary</a:t>
            </a:r>
            <a:endParaRPr lang="en-US" dirty="0" smtClean="0"/>
          </a:p>
          <a:p>
            <a:pPr lvl="2"/>
            <a:r>
              <a:rPr lang="en-US" dirty="0" smtClean="0"/>
              <a:t>Try: 0.1 + 0.1 + 0.1  </a:t>
            </a:r>
          </a:p>
          <a:p>
            <a:pPr lvl="2"/>
            <a:r>
              <a:rPr lang="en-US" dirty="0"/>
              <a:t>It gives </a:t>
            </a:r>
            <a:r>
              <a:rPr lang="en-US" dirty="0" smtClean="0"/>
              <a:t>0.30000000000000004</a:t>
            </a:r>
          </a:p>
          <a:p>
            <a:r>
              <a:rPr lang="en-US" dirty="0" smtClean="0"/>
              <a:t>Note that this is NOT the fault of a flaw in the hardware or software or language or OS.  It is inherent in trying to store numbers in a finite machine.  Take CS 321 – Numerical Analysis – one chapter is on studying errors just like this and how to minimize them.</a:t>
            </a:r>
          </a:p>
          <a:p>
            <a:r>
              <a:rPr lang="en-US" dirty="0" smtClean="0"/>
              <a:t>What to take away from all this?  Don’t expect exact numbers using floating point representation.  You won’t get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9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on integers and floats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perform arithmetic on both ints and floats.  For most arithmetic operators (+ - * **) the rules are:</a:t>
            </a:r>
          </a:p>
          <a:p>
            <a:r>
              <a:rPr lang="en-US" dirty="0" smtClean="0"/>
              <a:t>If both operands are ints, the result is an int.</a:t>
            </a:r>
          </a:p>
          <a:p>
            <a:pPr lvl="1"/>
            <a:r>
              <a:rPr lang="en-US" dirty="0" smtClean="0"/>
              <a:t>3 + 5 → 8</a:t>
            </a:r>
          </a:p>
          <a:p>
            <a:pPr lvl="1"/>
            <a:r>
              <a:rPr lang="en-US" dirty="0"/>
              <a:t>2 ** 100 → </a:t>
            </a:r>
            <a:r>
              <a:rPr lang="en-US" dirty="0" smtClean="0"/>
              <a:t>1267650600228229401496703205376</a:t>
            </a:r>
          </a:p>
          <a:p>
            <a:r>
              <a:rPr lang="en-US" dirty="0" smtClean="0"/>
              <a:t>If one operand is a float or both are floats, the result is a float.</a:t>
            </a:r>
          </a:p>
          <a:p>
            <a:pPr lvl="1"/>
            <a:r>
              <a:rPr lang="en-US" dirty="0" smtClean="0"/>
              <a:t>3.0 + 0.14 → 3.14</a:t>
            </a:r>
          </a:p>
          <a:p>
            <a:pPr lvl="1"/>
            <a:r>
              <a:rPr lang="en-US" dirty="0" smtClean="0"/>
              <a:t>100 – 1.0 → 99.0</a:t>
            </a:r>
          </a:p>
          <a:p>
            <a:pPr lvl="1"/>
            <a:r>
              <a:rPr lang="en-US" dirty="0"/>
              <a:t>2.0 ** 100 → </a:t>
            </a:r>
            <a:r>
              <a:rPr lang="en-US" dirty="0" smtClean="0"/>
              <a:t>1267650600228229401496703205376.0</a:t>
            </a:r>
          </a:p>
          <a:p>
            <a:r>
              <a:rPr lang="en-US" dirty="0" smtClean="0"/>
              <a:t>There is ONE exception…</a:t>
            </a:r>
          </a:p>
          <a:p>
            <a:pPr lvl="1"/>
            <a:r>
              <a:rPr lang="en-US" dirty="0" smtClean="0"/>
              <a:t>What should 1 / 2 result in?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36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3577</Words>
  <Application>Microsoft Office PowerPoint</Application>
  <PresentationFormat>On-screen Show (4:3)</PresentationFormat>
  <Paragraphs>401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Courier New</vt:lpstr>
      <vt:lpstr>Office Theme</vt:lpstr>
      <vt:lpstr>CS 115 More Python (Data Types and Arithmetic); Testing</vt:lpstr>
      <vt:lpstr>Statements</vt:lpstr>
      <vt:lpstr>Expressions</vt:lpstr>
      <vt:lpstr>Data Types</vt:lpstr>
      <vt:lpstr>Integers</vt:lpstr>
      <vt:lpstr>Floating-point</vt:lpstr>
      <vt:lpstr>Floating-point limitations</vt:lpstr>
      <vt:lpstr>Floating-point limitations</vt:lpstr>
      <vt:lpstr>Arithmetic on integers and floats</vt:lpstr>
      <vt:lpstr>Division</vt:lpstr>
      <vt:lpstr>Remainder (modulo)</vt:lpstr>
      <vt:lpstr>A common error</vt:lpstr>
      <vt:lpstr>The ^ (caret) operator</vt:lpstr>
      <vt:lpstr>Rounding</vt:lpstr>
      <vt:lpstr>Precedence of operators</vt:lpstr>
      <vt:lpstr>Booleans</vt:lpstr>
      <vt:lpstr>George Boole, inventor of Boolean Algebra (two-valued logic)</vt:lpstr>
      <vt:lpstr>Strings</vt:lpstr>
      <vt:lpstr>Escaped Characters</vt:lpstr>
      <vt:lpstr>Converting between types</vt:lpstr>
      <vt:lpstr>Arithmetic and typecasts</vt:lpstr>
      <vt:lpstr>Output: using print</vt:lpstr>
      <vt:lpstr>Semantics of print</vt:lpstr>
      <vt:lpstr>Extra arguments to print</vt:lpstr>
      <vt:lpstr>Extra arguments to print</vt:lpstr>
      <vt:lpstr>The input function</vt:lpstr>
      <vt:lpstr>Semantics of input</vt:lpstr>
      <vt:lpstr>Using the input function</vt:lpstr>
      <vt:lpstr>Testing programs</vt:lpstr>
      <vt:lpstr>Test cases</vt:lpstr>
      <vt:lpstr>Test cases</vt:lpstr>
      <vt:lpstr>Test plan</vt:lpstr>
      <vt:lpstr>Sample test plan</vt:lpstr>
      <vt:lpstr>Off-by-one errors</vt:lpstr>
      <vt:lpstr>Off-by-one errors</vt:lpstr>
      <vt:lpstr>Regression testing</vt:lpstr>
      <vt:lpstr>Regression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4</dc:title>
  <dc:creator>Debby</dc:creator>
  <cp:lastModifiedBy>Debby</cp:lastModifiedBy>
  <cp:revision>68</cp:revision>
  <dcterms:created xsi:type="dcterms:W3CDTF">2016-01-22T21:28:14Z</dcterms:created>
  <dcterms:modified xsi:type="dcterms:W3CDTF">2017-09-05T01:30:45Z</dcterms:modified>
</cp:coreProperties>
</file>